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6" r:id="rId1"/>
  </p:sldMasterIdLst>
  <p:notesMasterIdLst>
    <p:notesMasterId r:id="rId18"/>
  </p:notesMasterIdLst>
  <p:sldIdLst>
    <p:sldId id="256" r:id="rId2"/>
    <p:sldId id="341" r:id="rId3"/>
    <p:sldId id="340" r:id="rId4"/>
    <p:sldId id="360" r:id="rId5"/>
    <p:sldId id="354" r:id="rId6"/>
    <p:sldId id="358" r:id="rId7"/>
    <p:sldId id="355" r:id="rId8"/>
    <p:sldId id="353" r:id="rId9"/>
    <p:sldId id="356" r:id="rId10"/>
    <p:sldId id="361" r:id="rId11"/>
    <p:sldId id="357" r:id="rId12"/>
    <p:sldId id="331" r:id="rId13"/>
    <p:sldId id="359" r:id="rId14"/>
    <p:sldId id="347" r:id="rId15"/>
    <p:sldId id="362" r:id="rId16"/>
    <p:sldId id="350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A249"/>
    <a:srgbClr val="FFE6B3"/>
    <a:srgbClr val="000000"/>
    <a:srgbClr val="F49AE9"/>
    <a:srgbClr val="FFDA8F"/>
    <a:srgbClr val="FF9900"/>
    <a:srgbClr val="D0C362"/>
    <a:srgbClr val="008A3E"/>
    <a:srgbClr val="DED59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165" autoAdjust="0"/>
    <p:restoredTop sz="94533" autoAdjust="0"/>
  </p:normalViewPr>
  <p:slideViewPr>
    <p:cSldViewPr>
      <p:cViewPr>
        <p:scale>
          <a:sx n="50" d="100"/>
          <a:sy n="50" d="100"/>
        </p:scale>
        <p:origin x="-1716" y="-7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79B44BC-67DF-42DF-82C8-418CE458F1EE}" type="datetimeFigureOut">
              <a:rPr lang="ru-RU"/>
              <a:pPr>
                <a:defRPr/>
              </a:pPr>
              <a:t>31.03.2017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37116300-0F7E-4211-919F-397BC2EEF3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13285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609EF3-2003-4F2A-84A1-2EC46B921EDF}" type="datetimeFigureOut">
              <a:rPr lang="ru-RU" smtClean="0"/>
              <a:pPr>
                <a:defRPr/>
              </a:pPr>
              <a:t>31.03.2017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0C8E28-3C8D-43F4-8E88-4A836D1BA32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CA6E62F-40F6-457B-9166-4821707D896F}" type="datetimeFigureOut">
              <a:rPr lang="ru-RU" smtClean="0"/>
              <a:pPr>
                <a:defRPr/>
              </a:pPr>
              <a:t>31.03.2017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7559D2-472C-459D-969C-CDF3F23C214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C502106-73CA-4A3A-8333-31D247C655D1}" type="datetimeFigureOut">
              <a:rPr lang="ru-RU" smtClean="0"/>
              <a:pPr>
                <a:defRPr/>
              </a:pPr>
              <a:t>31.03.2017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AE30BF-AF64-4716-B6A3-4A3F1642460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4B1E2DD-97D4-456B-A5E4-940EB6294732}" type="datetimeFigureOut">
              <a:rPr lang="ru-RU" smtClean="0"/>
              <a:pPr>
                <a:defRPr/>
              </a:pPr>
              <a:t>31.03.2017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FD1DD2-F581-4E51-807E-51E99907D1F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5904A49-CABA-4804-A8CB-2C44E671281F}" type="datetimeFigureOut">
              <a:rPr lang="ru-RU" smtClean="0"/>
              <a:pPr>
                <a:defRPr/>
              </a:pPr>
              <a:t>31.03.2017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2503F2-2B22-4CCD-A2D5-ED241CE1AA3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C1767C-4F44-4883-A79C-5086F58D420A}" type="datetimeFigureOut">
              <a:rPr lang="ru-RU" smtClean="0"/>
              <a:pPr>
                <a:defRPr/>
              </a:pPr>
              <a:t>31.03.2017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0545E9-B2FC-4586-9154-F05FBC18469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27FA4AE-DE13-4D5B-8BFA-AACFDF5C3A34}" type="datetimeFigureOut">
              <a:rPr lang="ru-RU" smtClean="0"/>
              <a:pPr>
                <a:defRPr/>
              </a:pPr>
              <a:t>31.03.2017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CB176B-8FC5-4142-B98F-764F25C1018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1AC93B6-CA5C-4840-B7D4-92AFB77129AB}" type="datetimeFigureOut">
              <a:rPr lang="ru-RU" smtClean="0"/>
              <a:pPr>
                <a:defRPr/>
              </a:pPr>
              <a:t>31.03.2017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D1BF8-A0B6-47A3-B8A3-E72FCF82FAA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A017B5E-C4CB-4EC1-8AAE-8210DCCFF135}" type="datetimeFigureOut">
              <a:rPr lang="ru-RU" smtClean="0"/>
              <a:pPr>
                <a:defRPr/>
              </a:pPr>
              <a:t>31.03.2017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F346D1-3036-4477-BB5C-9A3E3E4C44E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8435FFD-8164-4071-A648-73BF19A2ED33}" type="datetimeFigureOut">
              <a:rPr lang="ru-RU" smtClean="0"/>
              <a:pPr>
                <a:defRPr/>
              </a:pPr>
              <a:t>31.03.2017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706BA7-9469-4A7D-B4C0-CEC061131D1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E311554-94A5-4FA5-A33D-3A1E2459BB8A}" type="datetimeFigureOut">
              <a:rPr lang="ru-RU" smtClean="0"/>
              <a:pPr>
                <a:defRPr/>
              </a:pPr>
              <a:t>31.03.2017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022938-77C3-48DD-8F9A-31784606020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BA87932-195B-471C-B274-04D849B2C299}" type="datetimeFigureOut">
              <a:rPr lang="ru-RU" smtClean="0"/>
              <a:pPr>
                <a:defRPr/>
              </a:pPr>
              <a:t>31.03.2017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A08BF19-DF3C-42CD-9066-6EA6533EF80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6"/>
          <p:cNvSpPr txBox="1">
            <a:spLocks noChangeArrowheads="1"/>
          </p:cNvSpPr>
          <p:nvPr/>
        </p:nvSpPr>
        <p:spPr bwMode="auto">
          <a:xfrm>
            <a:off x="4214813" y="3429000"/>
            <a:ext cx="42148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>
                <a:latin typeface="Times New Roman" pitchFamily="18" charset="0"/>
                <a:cs typeface="Times New Roman" pitchFamily="18" charset="0"/>
              </a:rPr>
              <a:t> Русский язык, </a:t>
            </a:r>
            <a:r>
              <a:rPr lang="ru-RU" sz="3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 класс</a:t>
            </a:r>
            <a:r>
              <a:rPr lang="ru-RU" sz="320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5000625" y="4500563"/>
            <a:ext cx="3762375" cy="192881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marL="457200" indent="-457200" fontAlgn="auto">
              <a:spcBef>
                <a:spcPts val="450"/>
              </a:spcBef>
              <a:spcAft>
                <a:spcPts val="0"/>
              </a:spcAft>
              <a:tabLst>
                <a:tab pos="354013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/>
            </a:pPr>
            <a:r>
              <a:rPr lang="ru-RU" sz="2400" dirty="0">
                <a:solidFill>
                  <a:srgbClr val="000000"/>
                </a:solidFill>
                <a:latin typeface="+mn-lt"/>
                <a:ea typeface="Microsoft YaHei" charset="0"/>
                <a:cs typeface="Microsoft YaHei" charset="0"/>
              </a:rPr>
              <a:t>                                                                   </a:t>
            </a:r>
          </a:p>
          <a:p>
            <a:pPr marL="457200" indent="-457200" fontAlgn="auto">
              <a:spcBef>
                <a:spcPts val="450"/>
              </a:spcBef>
              <a:spcAft>
                <a:spcPts val="0"/>
              </a:spcAft>
              <a:tabLst>
                <a:tab pos="354013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/>
            </a:pPr>
            <a:endParaRPr lang="ru-RU" sz="2400" dirty="0">
              <a:solidFill>
                <a:srgbClr val="000000"/>
              </a:solidFill>
              <a:latin typeface="+mn-lt"/>
              <a:ea typeface="Microsoft YaHei" charset="0"/>
              <a:cs typeface="Microsoft YaHei" charset="0"/>
            </a:endParaRPr>
          </a:p>
        </p:txBody>
      </p:sp>
      <p:sp>
        <p:nvSpPr>
          <p:cNvPr id="2052" name="Заголовок 5"/>
          <p:cNvSpPr>
            <a:spLocks noGrp="1"/>
          </p:cNvSpPr>
          <p:nvPr>
            <p:ph type="ctrTitle"/>
          </p:nvPr>
        </p:nvSpPr>
        <p:spPr>
          <a:xfrm>
            <a:off x="500063" y="357188"/>
            <a:ext cx="8215312" cy="157162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Творительный падеж </a:t>
            </a:r>
            <a:br>
              <a:rPr lang="ru-RU" sz="5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имён существительных</a:t>
            </a:r>
          </a:p>
        </p:txBody>
      </p:sp>
      <p:sp>
        <p:nvSpPr>
          <p:cNvPr id="2053" name="Rectangle 3"/>
          <p:cNvSpPr>
            <a:spLocks noChangeArrowheads="1"/>
          </p:cNvSpPr>
          <p:nvPr/>
        </p:nvSpPr>
        <p:spPr bwMode="auto">
          <a:xfrm>
            <a:off x="785813" y="5072063"/>
            <a:ext cx="8001000" cy="1441450"/>
          </a:xfrm>
          <a:prstGeom prst="rect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marL="342900" indent="-339725" algn="ctr">
              <a:spcBef>
                <a:spcPts val="450"/>
              </a:spcBef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Microsoft YaHei"/>
                <a:cs typeface="Times New Roman" pitchFamily="18" charset="0"/>
              </a:rPr>
              <a:t>»</a:t>
            </a:r>
          </a:p>
          <a:p>
            <a:pPr marL="342900" indent="-339725" algn="ctr">
              <a:spcBef>
                <a:spcPts val="450"/>
              </a:spcBef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ru-RU" sz="2000" b="1" smtClean="0">
                <a:solidFill>
                  <a:srgbClr val="000000"/>
                </a:solidFill>
                <a:latin typeface="Times New Roman" pitchFamily="18" charset="0"/>
                <a:ea typeface="Microsoft YaHei"/>
                <a:cs typeface="Times New Roman" pitchFamily="18" charset="0"/>
              </a:rPr>
              <a:t>                                                                         </a:t>
            </a:r>
            <a:endParaRPr lang="ru-RU" sz="2000" b="1" dirty="0">
              <a:solidFill>
                <a:srgbClr val="000000"/>
              </a:solidFill>
              <a:latin typeface="Times New Roman" pitchFamily="18" charset="0"/>
              <a:ea typeface="Microsoft YaHei"/>
              <a:cs typeface="Times New Roman" pitchFamily="18" charset="0"/>
            </a:endParaRPr>
          </a:p>
        </p:txBody>
      </p:sp>
      <p:pic>
        <p:nvPicPr>
          <p:cNvPr id="2054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2143125"/>
            <a:ext cx="3286125" cy="436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85720" y="274638"/>
            <a:ext cx="8572560" cy="1143000"/>
          </a:xfrm>
          <a:solidFill>
            <a:srgbClr val="00A249"/>
          </a:solidFill>
          <a:ln>
            <a:solidFill>
              <a:srgbClr val="00B05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Составь и запиши  словосочетания</a:t>
            </a:r>
            <a:b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глаг.+сущ</a:t>
            </a: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в творительном падеже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присмотреть за …                       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остановился перед …                 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повстречался с … 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зашла за …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пролетели над …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прополз под …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5786446" y="1600200"/>
            <a:ext cx="2900354" cy="4525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сестра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река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ручей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вода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тропа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мост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голова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гнездо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молоко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конь                      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endParaRPr lang="ru-RU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rot="16200000" flipH="1">
            <a:off x="2322497" y="4108455"/>
            <a:ext cx="4999866" cy="706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260350"/>
            <a:ext cx="8485217" cy="1143000"/>
          </a:xfrm>
          <a:solidFill>
            <a:srgbClr val="00B05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eaLnBrk="1" hangingPunct="1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ТВОРИТЕЛЬНЫЙ  ПАДЕЖ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500034" y="1857364"/>
            <a:ext cx="8229600" cy="4525962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Я 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Творительный </a:t>
            </a:r>
            <a:r>
              <a:rPr lang="ru-RU" sz="3600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падеж,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Исполнен  всяческих  надежд.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Творите! –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ЧЕМ?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            Творите 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 КЕМ?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Я  подскажу  вам – нет  проблем!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Предлогам  «ПЕРЕД»,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                    «ПОД»  и  «НАД»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  любой  момент  я  очень  рад.</a:t>
            </a:r>
          </a:p>
        </p:txBody>
      </p:sp>
      <p:pic>
        <p:nvPicPr>
          <p:cNvPr id="7172" name="Picture 5" descr="http://im2-tub.yandex.net/i?id=33987281-38-7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8F4F3"/>
              </a:clrFrom>
              <a:clrTo>
                <a:srgbClr val="F8F4F3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58082" y="2643182"/>
            <a:ext cx="1428750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4"/>
          <p:cNvSpPr>
            <a:spLocks noGrp="1" noChangeArrowheads="1"/>
          </p:cNvSpPr>
          <p:nvPr>
            <p:ph type="title"/>
          </p:nvPr>
        </p:nvSpPr>
        <p:spPr>
          <a:xfrm>
            <a:off x="785786" y="285728"/>
            <a:ext cx="7543800" cy="725487"/>
          </a:xfrm>
          <a:solidFill>
            <a:srgbClr val="00A24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Закрепление знаний </a:t>
            </a:r>
            <a:b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b="1" dirty="0" smtClean="0">
              <a:solidFill>
                <a:schemeClr val="bg1"/>
              </a:solidFill>
              <a:latin typeface="Times New Roman" pitchFamily="18" charset="0"/>
              <a:ea typeface="Microsoft YaHei"/>
              <a:cs typeface="Times New Roman" pitchFamily="18" charset="0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5572132" y="2643183"/>
            <a:ext cx="92869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i="1" dirty="0" smtClean="0">
                <a:latin typeface="Century" pitchFamily="18" charset="0"/>
              </a:rPr>
              <a:t> </a:t>
            </a:r>
            <a:endParaRPr lang="ru-RU" sz="2400" i="1" dirty="0">
              <a:latin typeface="Century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7188" y="1312863"/>
            <a:ext cx="864396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Прочитайте словосочетания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покажите  падеж имени существительного сигнальной карточкой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286116" y="2357430"/>
            <a:ext cx="7858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Т.п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500826" y="2357430"/>
            <a:ext cx="5196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В.п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000100" y="2571744"/>
            <a:ext cx="7715304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Смириться с неволей,   клевал руку,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кружить под потолком, вылетел на улицу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суп с лапшой, ветка осины, вьюга кружила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358082" y="3214686"/>
            <a:ext cx="5774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В.п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857620" y="3214686"/>
            <a:ext cx="7858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Т.п.                                             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428860" y="4214818"/>
            <a:ext cx="5607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Т.п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4929190" y="4286256"/>
            <a:ext cx="4651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Р.п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6143636" y="4286256"/>
            <a:ext cx="5325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И.п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8" grpId="0"/>
      <p:bldP spid="19" grpId="0"/>
      <p:bldP spid="20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643174" y="1142984"/>
            <a:ext cx="4143404" cy="1143008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Творительный падеж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 rot="21363469">
            <a:off x="4880027" y="3280144"/>
            <a:ext cx="1928826" cy="71438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Предлог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 rot="459544">
            <a:off x="214282" y="2500306"/>
            <a:ext cx="1714512" cy="71438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Вопросы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 rot="284296">
            <a:off x="1571604" y="3143248"/>
            <a:ext cx="2928958" cy="857256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Вспомогательные    слова</a:t>
            </a:r>
          </a:p>
          <a:p>
            <a:pPr algn="ctr"/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 rot="21121403">
            <a:off x="6715140" y="2643182"/>
            <a:ext cx="2143108" cy="71438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Окончания 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857488" y="5000636"/>
            <a:ext cx="3714776" cy="785818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Роль в предложении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 rot="10800000" flipV="1">
            <a:off x="1285852" y="1857364"/>
            <a:ext cx="1428760" cy="64294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5400000">
            <a:off x="3286116" y="2285992"/>
            <a:ext cx="714380" cy="71438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16200000" flipH="1">
            <a:off x="5143504" y="2428868"/>
            <a:ext cx="785818" cy="50006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6500826" y="2000240"/>
            <a:ext cx="1143008" cy="64294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endCxn id="11" idx="0"/>
          </p:cNvCxnSpPr>
          <p:nvPr/>
        </p:nvCxnSpPr>
        <p:spPr>
          <a:xfrm rot="16200000" flipH="1">
            <a:off x="3321835" y="3607595"/>
            <a:ext cx="2714644" cy="7143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500034" y="3286124"/>
            <a:ext cx="8572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кем?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чем?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2428860" y="4071942"/>
            <a:ext cx="121441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ворить</a:t>
            </a:r>
          </a:p>
          <a:p>
            <a:pPr lvl="0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доволен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2428860" y="5929330"/>
            <a:ext cx="500066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Второстепенный член предложения</a:t>
            </a:r>
            <a:endParaRPr kumimoji="0" lang="ru-RU" sz="2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929190" y="4143380"/>
            <a:ext cx="24288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с, со, перед, под,</a:t>
            </a:r>
          </a:p>
          <a:p>
            <a:pPr lvl="0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над, за ,между</a:t>
            </a:r>
            <a:endParaRPr lang="ru-RU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7215206" y="3429000"/>
            <a:ext cx="192879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–ой –ей –</a:t>
            </a:r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ёй</a:t>
            </a:r>
            <a:endParaRPr lang="ru-RU" sz="2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ою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–ею –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ю</a:t>
            </a:r>
            <a:endParaRPr lang="ru-RU" sz="2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ом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–ем –</a:t>
            </a:r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ём</a:t>
            </a:r>
            <a:endParaRPr lang="ru-RU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 Box 4"/>
          <p:cNvSpPr txBox="1">
            <a:spLocks noChangeArrowheads="1"/>
          </p:cNvSpPr>
          <p:nvPr/>
        </p:nvSpPr>
        <p:spPr bwMode="auto">
          <a:xfrm>
            <a:off x="571472" y="285728"/>
            <a:ext cx="7786687" cy="714380"/>
          </a:xfrm>
          <a:prstGeom prst="rect">
            <a:avLst/>
          </a:prstGeom>
          <a:solidFill>
            <a:srgbClr val="00A249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ea typeface="Microsoft YaHei"/>
                <a:cs typeface="Times New Roman" pitchFamily="18" charset="0"/>
              </a:rPr>
              <a:t>Сделаем  вывод: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ea typeface="Microsoft YaHei"/>
              <a:cs typeface="Times New Roman" pitchFamily="18" charset="0"/>
            </a:endParaRPr>
          </a:p>
        </p:txBody>
      </p:sp>
      <p:pic>
        <p:nvPicPr>
          <p:cNvPr id="28" name="Picture 67" descr="E:\Мамины документы\Оформление\s195273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857760"/>
            <a:ext cx="1324785" cy="130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/>
      <p:bldP spid="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 l="13201" t="24167" r="71128" b="59471"/>
          <a:stretch>
            <a:fillRect/>
          </a:stretch>
        </p:blipFill>
        <p:spPr bwMode="auto">
          <a:xfrm>
            <a:off x="1000100" y="4214818"/>
            <a:ext cx="1785950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2928926" y="4572008"/>
            <a:ext cx="45005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мне было трудно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57488" y="3071810"/>
            <a:ext cx="49651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мне нужна тренировка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786050" y="1714488"/>
            <a:ext cx="537204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я понял урок на отлично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 l="13828" t="38971" r="72382" b="43888"/>
          <a:stretch>
            <a:fillRect/>
          </a:stretch>
        </p:blipFill>
        <p:spPr bwMode="auto">
          <a:xfrm>
            <a:off x="1071538" y="1214422"/>
            <a:ext cx="1571636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/>
          <a:srcRect l="13828" t="56891" r="72382" b="27526"/>
          <a:stretch>
            <a:fillRect/>
          </a:stretch>
        </p:blipFill>
        <p:spPr bwMode="auto">
          <a:xfrm>
            <a:off x="1071538" y="2857496"/>
            <a:ext cx="1571636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914400" y="357188"/>
            <a:ext cx="8229600" cy="1000125"/>
          </a:xfrm>
          <a:solidFill>
            <a:srgbClr val="00B05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Оцените свою работу на уроке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1214422"/>
            <a:ext cx="778674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1000" b="1" dirty="0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Молодцы!</a:t>
            </a:r>
            <a:endParaRPr lang="ru-RU" sz="11000" b="1" dirty="0">
              <a:solidFill>
                <a:srgbClr val="FF99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5" descr="0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2928934"/>
            <a:ext cx="1865312" cy="186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857224" y="6072206"/>
            <a:ext cx="76438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Домашнее задание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Упр. 95, с.53, правило.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7" descr="E:\Мамины документы\Оформление\s195273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3429000"/>
            <a:ext cx="2928958" cy="2885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478899" y="1534601"/>
            <a:ext cx="841910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за урок! 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Ника и Венера\Documents\2 А\картинки всякие\Ramochky.narod.ru2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355600"/>
            <a:ext cx="8643938" cy="650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428992" y="1785926"/>
            <a:ext cx="3500462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Ну-ка, проверь себя,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        дружок,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Готов ли ты начать урок?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Все ль на месте? Все ль в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      порядке?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Книжка, ручка и тетрадка…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2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18  февраля.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Классная работа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5123" name="Содержимое 50"/>
          <p:cNvSpPr>
            <a:spLocks noGrp="1"/>
          </p:cNvSpPr>
          <p:nvPr>
            <p:ph idx="1"/>
          </p:nvPr>
        </p:nvSpPr>
        <p:spPr>
          <a:xfrm>
            <a:off x="395536" y="3068960"/>
            <a:ext cx="8229600" cy="1584175"/>
          </a:xfrm>
        </p:spPr>
        <p:txBody>
          <a:bodyPr>
            <a:normAutofit fontScale="92500" lnSpcReduction="10000"/>
          </a:bodyPr>
          <a:lstStyle/>
          <a:p>
            <a:pPr>
              <a:buFont typeface="Arial" pitchFamily="34" charset="0"/>
              <a:buNone/>
            </a:pPr>
            <a:r>
              <a:rPr lang="ru-RU" sz="11000" i="1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ятн</a:t>
            </a:r>
            <a:r>
              <a:rPr lang="ru-RU" sz="11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11000" i="1" dirty="0" smtClean="0">
                <a:latin typeface="Times New Roman" pitchFamily="18" charset="0"/>
                <a:cs typeface="Times New Roman" pitchFamily="18" charset="0"/>
              </a:rPr>
              <a:t>ца</a:t>
            </a:r>
          </a:p>
        </p:txBody>
      </p:sp>
      <p:pic>
        <p:nvPicPr>
          <p:cNvPr id="5124" name="Picture 6" descr="127FC7E2"/>
          <p:cNvPicPr>
            <a:picLocks noChangeAspect="1" noChangeArrowheads="1"/>
          </p:cNvPicPr>
          <p:nvPr/>
        </p:nvPicPr>
        <p:blipFill>
          <a:blip r:embed="rId2" cstate="print"/>
          <a:srcRect l="53708" t="68311" r="24796" b="2074"/>
          <a:stretch>
            <a:fillRect/>
          </a:stretch>
        </p:blipFill>
        <p:spPr bwMode="auto">
          <a:xfrm>
            <a:off x="1000100" y="2143116"/>
            <a:ext cx="992601" cy="857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3" name="Прямая соединительная линия 52"/>
          <p:cNvCxnSpPr/>
          <p:nvPr/>
        </p:nvCxnSpPr>
        <p:spPr>
          <a:xfrm>
            <a:off x="571500" y="2143125"/>
            <a:ext cx="2500313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>
            <a:off x="571472" y="3000372"/>
            <a:ext cx="2500330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 rot="5400000">
            <a:off x="1785918" y="3500438"/>
            <a:ext cx="142875" cy="1428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323528" y="4869160"/>
            <a:ext cx="849694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i="1" dirty="0" smtClean="0">
                <a:latin typeface="Times New Roman" pitchFamily="18" charset="0"/>
                <a:cs typeface="Times New Roman" pitchFamily="18" charset="0"/>
              </a:rPr>
              <a:t> У него семь пятниц на неделе.</a:t>
            </a:r>
            <a:endParaRPr lang="ru-RU" sz="5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500198"/>
          </a:xfrm>
          <a:solidFill>
            <a:srgbClr val="00B05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Что мы знаем об имени существительном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28868"/>
            <a:ext cx="8229600" cy="3697295"/>
          </a:xfrm>
        </p:spPr>
        <p:txBody>
          <a:bodyPr/>
          <a:lstStyle/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Что …</a:t>
            </a: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Сколько …</a:t>
            </a: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На какие …</a:t>
            </a: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Какую …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  <a:solidFill>
            <a:srgbClr val="00B05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Определите по признакам падеж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5573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Вопросы: 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кто? что?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Предлоги:  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нет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Член предложения: 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подлежащее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4857760"/>
            <a:ext cx="578647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Вопросы: 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кого? чего?</a:t>
            </a:r>
          </a:p>
          <a:p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Предлоги: 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от, до, без, из</a:t>
            </a:r>
          </a:p>
          <a:p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Член предложения: второстепенный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3224210"/>
            <a:ext cx="621510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Вопросы: 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кого? что?</a:t>
            </a:r>
          </a:p>
          <a:p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Предлоги: 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за, через, про</a:t>
            </a:r>
          </a:p>
          <a:p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Член предложения: 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второстепенный</a:t>
            </a:r>
            <a:endParaRPr lang="ru-RU" sz="2800" dirty="0"/>
          </a:p>
        </p:txBody>
      </p:sp>
      <p:sp>
        <p:nvSpPr>
          <p:cNvPr id="7" name="Овал 6"/>
          <p:cNvSpPr/>
          <p:nvPr/>
        </p:nvSpPr>
        <p:spPr>
          <a:xfrm>
            <a:off x="5715008" y="2000240"/>
            <a:ext cx="3428992" cy="857256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Именительный падеж</a:t>
            </a:r>
            <a:endParaRPr lang="ru-RU" sz="2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5214942" y="3429000"/>
            <a:ext cx="3714776" cy="857256"/>
          </a:xfrm>
          <a:prstGeom prst="ellipse">
            <a:avLst/>
          </a:prstGeom>
          <a:solidFill>
            <a:srgbClr val="F49AE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Винительный падеж</a:t>
            </a:r>
            <a:endParaRPr lang="ru-RU" sz="2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4857752" y="4929198"/>
            <a:ext cx="4000528" cy="928694"/>
          </a:xfrm>
          <a:prstGeom prst="ellipse">
            <a:avLst/>
          </a:prstGeom>
          <a:solidFill>
            <a:srgbClr val="FFE6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Родительный падеж</a:t>
            </a:r>
            <a:endParaRPr lang="ru-RU" sz="2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571472" y="3071810"/>
            <a:ext cx="3786188" cy="50006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Построили теремок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71472" y="3786190"/>
            <a:ext cx="3786188" cy="50006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Пришёл волк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71472" y="4572008"/>
            <a:ext cx="3786188" cy="50006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Выглянул из окошка 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71472" y="5286388"/>
            <a:ext cx="3786188" cy="50006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Подошел к волку </a:t>
            </a:r>
            <a:endParaRPr lang="ru-RU" sz="24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>
            <a:hlinkClick r:id="" action="ppaction://macro?name=DragandDrop"/>
          </p:cNvPr>
          <p:cNvSpPr/>
          <p:nvPr/>
        </p:nvSpPr>
        <p:spPr>
          <a:xfrm>
            <a:off x="6215074" y="3143248"/>
            <a:ext cx="928688" cy="50006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В.п.</a:t>
            </a:r>
          </a:p>
        </p:txBody>
      </p:sp>
      <p:sp>
        <p:nvSpPr>
          <p:cNvPr id="13" name="Скругленный прямоугольник 12">
            <a:hlinkClick r:id="" action="ppaction://macro?name=DragandDrop"/>
          </p:cNvPr>
          <p:cNvSpPr/>
          <p:nvPr/>
        </p:nvSpPr>
        <p:spPr>
          <a:xfrm>
            <a:off x="6215074" y="4572008"/>
            <a:ext cx="928688" cy="50006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Р.п.</a:t>
            </a:r>
          </a:p>
        </p:txBody>
      </p:sp>
      <p:sp>
        <p:nvSpPr>
          <p:cNvPr id="14" name="Скругленный прямоугольник 13">
            <a:hlinkClick r:id="" action="ppaction://macro?name=DragandDrop"/>
          </p:cNvPr>
          <p:cNvSpPr/>
          <p:nvPr/>
        </p:nvSpPr>
        <p:spPr>
          <a:xfrm>
            <a:off x="6215074" y="5286388"/>
            <a:ext cx="928687" cy="50006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Д.п.</a:t>
            </a:r>
          </a:p>
        </p:txBody>
      </p:sp>
      <p:sp>
        <p:nvSpPr>
          <p:cNvPr id="15" name="Скругленный прямоугольник 14">
            <a:hlinkClick r:id="" action="ppaction://macro?name=DragandDrop"/>
          </p:cNvPr>
          <p:cNvSpPr/>
          <p:nvPr/>
        </p:nvSpPr>
        <p:spPr>
          <a:xfrm>
            <a:off x="6215074" y="3857628"/>
            <a:ext cx="928688" cy="50006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.п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6162" name="Picture 2" descr="user posted image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57290" y="285728"/>
            <a:ext cx="2763838" cy="261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Прямоугольник 19"/>
          <p:cNvSpPr/>
          <p:nvPr/>
        </p:nvSpPr>
        <p:spPr>
          <a:xfrm>
            <a:off x="2143125" y="2286000"/>
            <a:ext cx="928688" cy="3571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6164" name="Picture 12" descr="http://s09.radikal.ru/i182/1102/cb/0e9c1483e16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857232"/>
            <a:ext cx="1460500" cy="200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Овал 26"/>
          <p:cNvSpPr/>
          <p:nvPr/>
        </p:nvSpPr>
        <p:spPr>
          <a:xfrm>
            <a:off x="6500813" y="357188"/>
            <a:ext cx="571500" cy="4286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Постановка учебной задачи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142984"/>
            <a:ext cx="8643998" cy="150019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Вдоль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гря_ки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на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праз_ник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без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в_ды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про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со_нце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на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_кно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без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фла_ка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от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доро_ки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под 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лес_ницей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тр_пинки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357554" y="2714620"/>
            <a:ext cx="2928958" cy="150019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 праз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ник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 со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нце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под лес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ницей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71472" y="4286256"/>
            <a:ext cx="2500330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Р. п.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вдоль грядки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без флажка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от дорожки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без воды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 тропинки</a:t>
            </a:r>
            <a:endParaRPr lang="ru-RU" sz="28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286116" y="4286256"/>
            <a:ext cx="214314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Д.п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 праздник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 солнце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 окно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715140" y="2714620"/>
            <a:ext cx="21431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без в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ды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кно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 тр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пинки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8596" y="2786058"/>
            <a:ext cx="2571768" cy="142876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вдоль гря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ки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без фла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от доро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072198" y="4714884"/>
            <a:ext cx="24154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под лестницей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7072330" y="4357694"/>
            <a:ext cx="6908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Т.п.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3" grpId="0"/>
      <p:bldP spid="14" grpId="0"/>
      <p:bldP spid="10" grpId="0" animBg="1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4357694"/>
            <a:ext cx="9144000" cy="1362075"/>
          </a:xfrm>
        </p:spPr>
        <p:txBody>
          <a:bodyPr/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428596" y="285728"/>
            <a:ext cx="8143932" cy="3857652"/>
          </a:xfrm>
        </p:spPr>
        <p:txBody>
          <a:bodyPr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Творительный падеж имён существительных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643174" y="642918"/>
            <a:ext cx="4143404" cy="1500198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Творительный падеж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929190" y="3357562"/>
            <a:ext cx="1928826" cy="71438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Предлог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214282" y="2500306"/>
            <a:ext cx="1714512" cy="71438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Вопросы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714480" y="3143248"/>
            <a:ext cx="2786082" cy="857256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Вспомогательное    слово</a:t>
            </a:r>
          </a:p>
          <a:p>
            <a:pPr algn="ctr"/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>
            <a:off x="6715140" y="2643182"/>
            <a:ext cx="2143108" cy="71438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Окончания 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857488" y="4643446"/>
            <a:ext cx="3714776" cy="785818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Роль в предложении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 rot="10800000" flipV="1">
            <a:off x="1500166" y="1785926"/>
            <a:ext cx="1500198" cy="64294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5400000">
            <a:off x="3250397" y="2178835"/>
            <a:ext cx="928694" cy="85725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16200000" flipH="1">
            <a:off x="4964909" y="2393149"/>
            <a:ext cx="1071570" cy="57150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6215074" y="1928802"/>
            <a:ext cx="1143008" cy="64294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16200000" flipH="1">
            <a:off x="3464711" y="3321843"/>
            <a:ext cx="2428892" cy="7143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500034" y="3286124"/>
            <a:ext cx="8572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кем?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чем?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2428860" y="4071942"/>
            <a:ext cx="121441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ворить</a:t>
            </a:r>
          </a:p>
          <a:p>
            <a:pPr lvl="0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доволен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4500562" y="5786454"/>
            <a:ext cx="42859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Arial" pitchFamily="34" charset="0"/>
              </a:rPr>
              <a:t>?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715008" y="4143380"/>
            <a:ext cx="34176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b="1" dirty="0" smtClean="0">
                <a:solidFill>
                  <a:srgbClr val="FF0000"/>
                </a:solidFill>
                <a:ea typeface="Times New Roman" pitchFamily="18" charset="0"/>
              </a:rPr>
              <a:t>?</a:t>
            </a:r>
            <a:endParaRPr lang="ru-RU" dirty="0" smtClean="0">
              <a:solidFill>
                <a:prstClr val="black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7643834" y="3429000"/>
            <a:ext cx="34176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b="1" dirty="0" smtClean="0">
                <a:solidFill>
                  <a:srgbClr val="FF0000"/>
                </a:solidFill>
                <a:ea typeface="Times New Roman" pitchFamily="18" charset="0"/>
              </a:rPr>
              <a:t>?</a:t>
            </a:r>
            <a:endParaRPr lang="ru-RU" dirty="0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30721" grpId="0"/>
      <p:bldP spid="30722" grpId="0"/>
      <p:bldP spid="30725" grpId="0"/>
      <p:bldP spid="30" grpId="0"/>
      <p:bldP spid="31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6543</TotalTime>
  <Words>456</Words>
  <Application>Microsoft Office PowerPoint</Application>
  <PresentationFormat>Экран (4:3)</PresentationFormat>
  <Paragraphs>149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Творительный падеж  имён существительных</vt:lpstr>
      <vt:lpstr>Слайд 2</vt:lpstr>
      <vt:lpstr>18  февраля. Классная работа.</vt:lpstr>
      <vt:lpstr>Что мы знаем об имени существительном</vt:lpstr>
      <vt:lpstr>Определите по признакам падеж </vt:lpstr>
      <vt:lpstr>Слайд 6</vt:lpstr>
      <vt:lpstr>Постановка учебной задачи</vt:lpstr>
      <vt:lpstr> </vt:lpstr>
      <vt:lpstr>Слайд 9</vt:lpstr>
      <vt:lpstr>Составь и запиши  словосочетания глаг.+сущ. в творительном падеже</vt:lpstr>
      <vt:lpstr>ТВОРИТЕЛЬНЫЙ  ПАДЕЖ</vt:lpstr>
      <vt:lpstr> Закрепление знаний  </vt:lpstr>
      <vt:lpstr>Слайд 13</vt:lpstr>
      <vt:lpstr>Оцените свою работу на уроке</vt:lpstr>
      <vt:lpstr>Слайд 15</vt:lpstr>
      <vt:lpstr>Слайд 16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670</cp:revision>
  <dcterms:created xsi:type="dcterms:W3CDTF">2012-11-02T17:12:39Z</dcterms:created>
  <dcterms:modified xsi:type="dcterms:W3CDTF">2017-03-31T14:47:06Z</dcterms:modified>
</cp:coreProperties>
</file>