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5"/>
  </p:notesMasterIdLst>
  <p:sldIdLst>
    <p:sldId id="256" r:id="rId2"/>
    <p:sldId id="259" r:id="rId3"/>
    <p:sldId id="261" r:id="rId4"/>
    <p:sldId id="278" r:id="rId5"/>
    <p:sldId id="286" r:id="rId6"/>
    <p:sldId id="264" r:id="rId7"/>
    <p:sldId id="263" r:id="rId8"/>
    <p:sldId id="266" r:id="rId9"/>
    <p:sldId id="269" r:id="rId10"/>
    <p:sldId id="272" r:id="rId11"/>
    <p:sldId id="274" r:id="rId12"/>
    <p:sldId id="275" r:id="rId13"/>
    <p:sldId id="27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6693DC-04A7-4FF5-945F-B9601622B459}" type="datetimeFigureOut">
              <a:rPr lang="ru-RU" smtClean="0"/>
              <a:pPr/>
              <a:t>07.09.2015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AB9F12-F24F-4929-9240-89CBBED797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02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D62DD2-2BC2-4BBD-94DD-B413A5AFD85C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39774-C91A-438B-A4EA-34FE9FE81FFB}" type="datetimeFigureOut">
              <a:rPr lang="ru-RU" smtClean="0"/>
              <a:pPr/>
              <a:t>07.09.2015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B2BC2-BE2D-4DB3-9CD3-E0D5E53C67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39774-C91A-438B-A4EA-34FE9FE81FFB}" type="datetimeFigureOut">
              <a:rPr lang="ru-RU" smtClean="0"/>
              <a:pPr/>
              <a:t>07.09.2015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B2BC2-BE2D-4DB3-9CD3-E0D5E53C67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39774-C91A-438B-A4EA-34FE9FE81FFB}" type="datetimeFigureOut">
              <a:rPr lang="ru-RU" smtClean="0"/>
              <a:pPr/>
              <a:t>07.09.2015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B2BC2-BE2D-4DB3-9CD3-E0D5E53C67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39774-C91A-438B-A4EA-34FE9FE81FFB}" type="datetimeFigureOut">
              <a:rPr lang="ru-RU" smtClean="0"/>
              <a:pPr/>
              <a:t>07.09.2015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B2BC2-BE2D-4DB3-9CD3-E0D5E53C67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39774-C91A-438B-A4EA-34FE9FE81FFB}" type="datetimeFigureOut">
              <a:rPr lang="ru-RU" smtClean="0"/>
              <a:pPr/>
              <a:t>07.09.2015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B2BC2-BE2D-4DB3-9CD3-E0D5E53C67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39774-C91A-438B-A4EA-34FE9FE81FFB}" type="datetimeFigureOut">
              <a:rPr lang="ru-RU" smtClean="0"/>
              <a:pPr/>
              <a:t>07.09.2015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B2BC2-BE2D-4DB3-9CD3-E0D5E53C67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39774-C91A-438B-A4EA-34FE9FE81FFB}" type="datetimeFigureOut">
              <a:rPr lang="ru-RU" smtClean="0"/>
              <a:pPr/>
              <a:t>07.09.2015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B2BC2-BE2D-4DB3-9CD3-E0D5E53C67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39774-C91A-438B-A4EA-34FE9FE81FFB}" type="datetimeFigureOut">
              <a:rPr lang="ru-RU" smtClean="0"/>
              <a:pPr/>
              <a:t>07.09.2015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B2BC2-BE2D-4DB3-9CD3-E0D5E53C67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39774-C91A-438B-A4EA-34FE9FE81FFB}" type="datetimeFigureOut">
              <a:rPr lang="ru-RU" smtClean="0"/>
              <a:pPr/>
              <a:t>07.09.2015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B2BC2-BE2D-4DB3-9CD3-E0D5E53C67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39774-C91A-438B-A4EA-34FE9FE81FFB}" type="datetimeFigureOut">
              <a:rPr lang="ru-RU" smtClean="0"/>
              <a:pPr/>
              <a:t>07.09.2015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B2BC2-BE2D-4DB3-9CD3-E0D5E53C67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39774-C91A-438B-A4EA-34FE9FE81FFB}" type="datetimeFigureOut">
              <a:rPr lang="ru-RU" smtClean="0"/>
              <a:pPr/>
              <a:t>07.09.2015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B2BC2-BE2D-4DB3-9CD3-E0D5E53C67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39774-C91A-438B-A4EA-34FE9FE81FFB}" type="datetimeFigureOut">
              <a:rPr lang="ru-RU" smtClean="0"/>
              <a:pPr/>
              <a:t>07.09.2015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B2BC2-BE2D-4DB3-9CD3-E0D5E53C67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____Microsoft_Office_Word_97_-_20031.doc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10.wmf"/><Relationship Id="rId7" Type="http://schemas.openxmlformats.org/officeDocument/2006/relationships/image" Target="../media/image8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itchFamily="66" charset="0"/>
              </a:rPr>
              <a:t>Урок математики во 2 </a:t>
            </a:r>
            <a:r>
              <a:rPr lang="ru-RU" dirty="0" smtClean="0">
                <a:latin typeface="Monotype Corsiva" pitchFamily="66" charset="0"/>
              </a:rPr>
              <a:t>классе</a:t>
            </a:r>
            <a:r>
              <a:rPr lang="en-US" dirty="0" smtClean="0">
                <a:latin typeface="Monotype Corsiva" pitchFamily="66" charset="0"/>
              </a:rPr>
              <a:t/>
            </a:r>
            <a:br>
              <a:rPr lang="en-US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/>
            </a:r>
            <a:br>
              <a:rPr lang="ru-RU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«</a:t>
            </a:r>
            <a:r>
              <a:rPr lang="ru-RU" sz="5300" b="1" dirty="0" smtClean="0">
                <a:latin typeface="Monotype Corsiva" pitchFamily="66" charset="0"/>
              </a:rPr>
              <a:t>Трехзначные числа»</a:t>
            </a:r>
            <a:r>
              <a:rPr lang="ru-RU" dirty="0" smtClean="0">
                <a:latin typeface="Monotype Corsiva" pitchFamily="66" charset="0"/>
              </a:rPr>
              <a:t/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800800" cy="2063080"/>
          </a:xfrm>
        </p:spPr>
        <p:txBody>
          <a:bodyPr>
            <a:normAutofit/>
          </a:bodyPr>
          <a:lstStyle/>
          <a:p>
            <a:pPr algn="r"/>
            <a:endParaRPr lang="ru-RU" sz="2400" dirty="0" smtClean="0">
              <a:solidFill>
                <a:schemeClr val="tx1"/>
              </a:solidFill>
            </a:endParaRPr>
          </a:p>
          <a:p>
            <a:pPr algn="r"/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" name="Picture 4" descr="j034335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25266" flipH="1">
            <a:off x="743458" y="3638738"/>
            <a:ext cx="2672282" cy="257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548680"/>
            <a:ext cx="28083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100л</a:t>
            </a:r>
            <a:endParaRPr lang="ru-RU" sz="8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420888"/>
            <a:ext cx="29523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100лб</a:t>
            </a:r>
            <a:endParaRPr lang="ru-RU" sz="8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16016" y="5157192"/>
            <a:ext cx="423510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100лица</a:t>
            </a:r>
            <a:endParaRPr lang="ru-RU" sz="80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87824" y="3861048"/>
            <a:ext cx="46265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мо100вая</a:t>
            </a:r>
            <a:endParaRPr lang="ru-RU" sz="8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3968" y="2348880"/>
            <a:ext cx="35283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100рож</a:t>
            </a:r>
            <a:endParaRPr lang="ru-RU" sz="8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27984" y="620688"/>
            <a:ext cx="42484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100рона</a:t>
            </a:r>
            <a:endParaRPr lang="ru-RU" sz="8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5" descr="j03433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11086"/>
            <a:ext cx="2664296" cy="2771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505475"/>
          </a:xfrm>
        </p:spPr>
        <p:txBody>
          <a:bodyPr/>
          <a:lstStyle/>
          <a:p>
            <a:pPr>
              <a:buFontTx/>
              <a:buChar char="-"/>
            </a:pPr>
            <a:r>
              <a:rPr lang="ru-RU" sz="6600" dirty="0" smtClean="0">
                <a:solidFill>
                  <a:srgbClr val="FF0000"/>
                </a:solidFill>
                <a:latin typeface="Monotype Corsiva" pitchFamily="66" charset="0"/>
              </a:rPr>
              <a:t>Я понял, что…</a:t>
            </a:r>
          </a:p>
          <a:p>
            <a:pPr>
              <a:buFontTx/>
              <a:buChar char="-"/>
            </a:pPr>
            <a:r>
              <a:rPr lang="ru-RU" sz="6600" dirty="0" smtClean="0">
                <a:latin typeface="Monotype Corsiva" pitchFamily="66" charset="0"/>
              </a:rPr>
              <a:t> </a:t>
            </a:r>
            <a:r>
              <a:rPr lang="ru-RU" sz="6600" dirty="0" smtClean="0">
                <a:solidFill>
                  <a:srgbClr val="0070C0"/>
                </a:solidFill>
                <a:latin typeface="Monotype Corsiva" pitchFamily="66" charset="0"/>
              </a:rPr>
              <a:t>Было интересно…</a:t>
            </a:r>
          </a:p>
          <a:p>
            <a:pPr>
              <a:buFontTx/>
              <a:buChar char="-"/>
            </a:pPr>
            <a:r>
              <a:rPr lang="ru-RU" sz="6600" dirty="0" smtClean="0">
                <a:solidFill>
                  <a:srgbClr val="00B050"/>
                </a:solidFill>
                <a:latin typeface="Monotype Corsiva" pitchFamily="66" charset="0"/>
              </a:rPr>
              <a:t>Мне захотелось…</a:t>
            </a:r>
          </a:p>
          <a:p>
            <a:pPr>
              <a:buFontTx/>
              <a:buChar char="-"/>
            </a:pPr>
            <a:r>
              <a:rPr lang="ru-RU" sz="6600" dirty="0" smtClean="0">
                <a:solidFill>
                  <a:srgbClr val="FFC000"/>
                </a:solidFill>
                <a:latin typeface="Monotype Corsiva" pitchFamily="66" charset="0"/>
              </a:rPr>
              <a:t>У меня получилось…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Monotype Corsiva" pitchFamily="66" charset="0"/>
              </a:rPr>
              <a:t>Поставь себя на лесенку успеха!!!</a:t>
            </a:r>
            <a:endParaRPr lang="ru-RU" sz="48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00808"/>
            <a:ext cx="7704856" cy="470912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11760" y="3933056"/>
            <a:ext cx="11239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3968" y="2852936"/>
            <a:ext cx="109537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28184" y="1844824"/>
            <a:ext cx="109537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F:\Учительская\ЖОНКИНА ПИСАНИНА\532258041203022.jpg"/>
          <p:cNvPicPr/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260648"/>
            <a:ext cx="126682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8000" dirty="0" smtClean="0">
                <a:solidFill>
                  <a:srgbClr val="FF0000"/>
                </a:solidFill>
                <a:latin typeface="Monotype Corsiva" pitchFamily="66" charset="0"/>
              </a:rPr>
              <a:t>Отлично поработали!!!</a:t>
            </a:r>
            <a:endParaRPr lang="ru-RU" sz="8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F:\Учительская\ЖОНКИНА ПИСАНИНА\532258041203022.jpg"/>
          <p:cNvPicPr/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04664"/>
            <a:ext cx="180020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b="1" dirty="0" smtClean="0">
                <a:solidFill>
                  <a:srgbClr val="4419E1"/>
                </a:solidFill>
              </a:rPr>
              <a:t>Спасибо за работу</a:t>
            </a:r>
            <a:br>
              <a:rPr lang="ru-RU" b="1" dirty="0" smtClean="0">
                <a:solidFill>
                  <a:srgbClr val="4419E1"/>
                </a:solidFill>
              </a:rPr>
            </a:br>
            <a:r>
              <a:rPr lang="ru-RU" b="1" dirty="0" smtClean="0">
                <a:solidFill>
                  <a:srgbClr val="4419E1"/>
                </a:solidFill>
              </a:rPr>
              <a:t> ребятам 2 класса!</a:t>
            </a: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3837859"/>
            <a:ext cx="2025452" cy="2875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12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5" name="Object 3"/>
          <p:cNvGraphicFramePr>
            <a:graphicFrameLocks noChangeAspect="1"/>
          </p:cNvGraphicFramePr>
          <p:nvPr>
            <p:ph idx="4294967295"/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026" name="Document" r:id="rId4" imgW="1933438" imgH="943038" progId="Word.Document.8">
              <p:embed/>
            </p:oleObj>
          </a:graphicData>
        </a:graphic>
      </p:graphicFrame>
      <p:sp>
        <p:nvSpPr>
          <p:cNvPr id="3078" name="WordArt 6"/>
          <p:cNvSpPr>
            <a:spLocks noChangeArrowheads="1" noChangeShapeType="1" noTextEdit="1"/>
          </p:cNvSpPr>
          <p:nvPr/>
        </p:nvSpPr>
        <p:spPr bwMode="auto">
          <a:xfrm>
            <a:off x="395288" y="1125538"/>
            <a:ext cx="3748087" cy="2303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5435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Monotype Corsiva"/>
              </a:rPr>
              <a:t>Прозвенел звонок  ,</a:t>
            </a:r>
          </a:p>
          <a:p>
            <a:pPr algn="ctr"/>
            <a:r>
              <a:rPr lang="ru-RU" sz="36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Monotype Corsiva"/>
              </a:rPr>
              <a:t>Пора начать урок!</a:t>
            </a:r>
          </a:p>
        </p:txBody>
      </p:sp>
    </p:spTree>
  </p:cSld>
  <p:clrMapOvr>
    <a:masterClrMapping/>
  </p:clrMapOvr>
  <p:transition spd="med">
    <p:strips dir="rd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atin typeface="Monotype Corsiva" pitchFamily="66" charset="0"/>
              </a:rPr>
              <a:t>«Найди ошибки»</a:t>
            </a:r>
            <a:endParaRPr lang="ru-RU" sz="54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4) 90-40=28</a:t>
            </a:r>
          </a:p>
          <a:p>
            <a:pPr algn="ctr">
              <a:buNone/>
            </a:pPr>
            <a:r>
              <a:rPr lang="ru-RU" dirty="0" smtClean="0"/>
              <a:t>5) 37+5=42</a:t>
            </a:r>
            <a:endParaRPr lang="ru-RU" sz="6000" dirty="0" smtClean="0"/>
          </a:p>
          <a:p>
            <a:pPr algn="ctr">
              <a:buNone/>
            </a:pPr>
            <a:r>
              <a:rPr lang="ru-RU" dirty="0" smtClean="0"/>
              <a:t>6) 42-8=30</a:t>
            </a:r>
            <a:endParaRPr lang="ru-RU" dirty="0"/>
          </a:p>
          <a:p>
            <a:pPr>
              <a:buNone/>
            </a:pPr>
            <a:r>
              <a:rPr lang="ru-RU" dirty="0" smtClean="0"/>
              <a:t>1) 87-20=53</a:t>
            </a:r>
          </a:p>
          <a:p>
            <a:pPr>
              <a:buNone/>
            </a:pPr>
            <a:r>
              <a:rPr lang="ru-RU" dirty="0" smtClean="0"/>
              <a:t>2) 57+8=63</a:t>
            </a:r>
          </a:p>
          <a:p>
            <a:pPr>
              <a:buNone/>
            </a:pPr>
            <a:r>
              <a:rPr lang="ru-RU" dirty="0" smtClean="0"/>
              <a:t>3) 62-7=58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899592" y="5157192"/>
            <a:ext cx="1728192" cy="936104"/>
          </a:xfrm>
          <a:prstGeom prst="rect">
            <a:avLst/>
          </a:prstGeom>
          <a:solidFill>
            <a:srgbClr val="F4BAA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5400" dirty="0" smtClean="0"/>
              <a:t>67</a:t>
            </a:r>
            <a:endParaRPr lang="ru-RU" sz="5400" dirty="0"/>
          </a:p>
        </p:txBody>
      </p:sp>
      <p:sp>
        <p:nvSpPr>
          <p:cNvPr id="5" name="AutoShape 15"/>
          <p:cNvSpPr>
            <a:spLocks noChangeArrowheads="1"/>
          </p:cNvSpPr>
          <p:nvPr/>
        </p:nvSpPr>
        <p:spPr bwMode="auto">
          <a:xfrm>
            <a:off x="3275856" y="4797152"/>
            <a:ext cx="1800200" cy="1512168"/>
          </a:xfrm>
          <a:prstGeom prst="triangle">
            <a:avLst>
              <a:gd name="adj" fmla="val 50000"/>
            </a:avLst>
          </a:prstGeom>
          <a:solidFill>
            <a:srgbClr val="38803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6000" dirty="0" smtClean="0"/>
              <a:t>55</a:t>
            </a:r>
            <a:endParaRPr lang="ru-RU" sz="6000" dirty="0"/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6948264" y="4653136"/>
            <a:ext cx="1752600" cy="1752600"/>
          </a:xfrm>
          <a:prstGeom prst="rect">
            <a:avLst/>
          </a:prstGeom>
          <a:solidFill>
            <a:srgbClr val="DCEA2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6600" dirty="0" smtClean="0"/>
              <a:t>34</a:t>
            </a:r>
            <a:endParaRPr lang="ru-RU" sz="6600" dirty="0"/>
          </a:p>
        </p:txBody>
      </p:sp>
      <p:sp>
        <p:nvSpPr>
          <p:cNvPr id="7" name="AutoShape 14"/>
          <p:cNvSpPr>
            <a:spLocks noChangeArrowheads="1"/>
          </p:cNvSpPr>
          <p:nvPr/>
        </p:nvSpPr>
        <p:spPr bwMode="auto">
          <a:xfrm>
            <a:off x="4716016" y="3645024"/>
            <a:ext cx="1584176" cy="1440160"/>
          </a:xfrm>
          <a:prstGeom prst="pentagon">
            <a:avLst/>
          </a:prstGeom>
          <a:solidFill>
            <a:srgbClr val="50D4E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6600" dirty="0" smtClean="0"/>
              <a:t>50</a:t>
            </a:r>
            <a:endParaRPr lang="ru-RU" sz="6600" dirty="0"/>
          </a:p>
        </p:txBody>
      </p:sp>
      <p:sp>
        <p:nvSpPr>
          <p:cNvPr id="12" name="AutoShape 13"/>
          <p:cNvSpPr>
            <a:spLocks noChangeArrowheads="1"/>
          </p:cNvSpPr>
          <p:nvPr/>
        </p:nvSpPr>
        <p:spPr bwMode="auto">
          <a:xfrm>
            <a:off x="6876256" y="2060848"/>
            <a:ext cx="1630288" cy="1872208"/>
          </a:xfrm>
          <a:prstGeom prst="rtTriangle">
            <a:avLst/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6600" dirty="0" smtClean="0"/>
              <a:t>65</a:t>
            </a:r>
            <a:endParaRPr lang="ru-RU" sz="6600" dirty="0"/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2000000" cy="248637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</p:pic>
      <p:cxnSp>
        <p:nvCxnSpPr>
          <p:cNvPr id="11" name="Прямая со стрелкой 10"/>
          <p:cNvCxnSpPr/>
          <p:nvPr/>
        </p:nvCxnSpPr>
        <p:spPr>
          <a:xfrm>
            <a:off x="2483768" y="3573016"/>
            <a:ext cx="72008" cy="172819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2411760" y="3212976"/>
            <a:ext cx="4536504" cy="9361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339752" y="4941168"/>
            <a:ext cx="1440160" cy="50405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436096" y="2060848"/>
            <a:ext cx="216024" cy="165618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436096" y="3212976"/>
            <a:ext cx="1728192" cy="144016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«Проверяем!»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516216" y="2420888"/>
            <a:ext cx="132921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8800" dirty="0" smtClean="0">
                <a:solidFill>
                  <a:srgbClr val="7030A0"/>
                </a:solidFill>
              </a:rPr>
              <a:t>27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2492896"/>
            <a:ext cx="132921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8800" dirty="0" smtClean="0">
                <a:solidFill>
                  <a:srgbClr val="00B0F0"/>
                </a:solidFill>
              </a:rPr>
              <a:t>47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20072" y="3573016"/>
            <a:ext cx="75693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8800" dirty="0" smtClean="0">
                <a:solidFill>
                  <a:srgbClr val="002060"/>
                </a:solidFill>
              </a:rPr>
              <a:t>0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851920" y="1988840"/>
            <a:ext cx="132921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8800" dirty="0" smtClean="0">
                <a:solidFill>
                  <a:srgbClr val="FFC000"/>
                </a:solidFill>
              </a:rPr>
              <a:t>10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660232" y="4653136"/>
            <a:ext cx="132921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8800" dirty="0" smtClean="0">
                <a:solidFill>
                  <a:srgbClr val="0070C0"/>
                </a:solidFill>
              </a:rPr>
              <a:t>99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99592" y="4005064"/>
            <a:ext cx="75693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8800" dirty="0" smtClean="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39752" y="4365104"/>
            <a:ext cx="190148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8800" dirty="0" smtClean="0">
                <a:solidFill>
                  <a:srgbClr val="00B050"/>
                </a:solidFill>
              </a:rPr>
              <a:t>100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860032" y="5157192"/>
            <a:ext cx="75693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8800" dirty="0" smtClean="0">
                <a:solidFill>
                  <a:srgbClr val="FF0000"/>
                </a:solidFill>
              </a:rPr>
              <a:t>9</a:t>
            </a:r>
            <a:endParaRPr lang="ru-RU" sz="8800" dirty="0">
              <a:solidFill>
                <a:srgbClr val="FF0000"/>
              </a:solidFill>
            </a:endParaRPr>
          </a:p>
        </p:txBody>
      </p:sp>
      <p:pic>
        <p:nvPicPr>
          <p:cNvPr id="12" name="Picture 8" descr="1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11560" y="476672"/>
            <a:ext cx="1728192" cy="2419468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6588224" y="908720"/>
            <a:ext cx="190148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8800" dirty="0" smtClean="0">
                <a:solidFill>
                  <a:srgbClr val="00B050"/>
                </a:solidFill>
              </a:rPr>
              <a:t>121</a:t>
            </a:r>
            <a:endParaRPr lang="ru-RU" sz="8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516216" y="2420888"/>
            <a:ext cx="132921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8800" dirty="0" smtClean="0">
                <a:solidFill>
                  <a:srgbClr val="7030A0"/>
                </a:solidFill>
              </a:rPr>
              <a:t>27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2492896"/>
            <a:ext cx="132921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8800" dirty="0" smtClean="0">
                <a:solidFill>
                  <a:schemeClr val="bg2">
                    <a:lumMod val="50000"/>
                  </a:schemeClr>
                </a:solidFill>
              </a:rPr>
              <a:t>47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20072" y="3573016"/>
            <a:ext cx="75693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8800" dirty="0" smtClean="0">
                <a:solidFill>
                  <a:srgbClr val="002060"/>
                </a:solidFill>
              </a:rPr>
              <a:t>0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851920" y="1988840"/>
            <a:ext cx="132921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8800" dirty="0" smtClean="0">
                <a:solidFill>
                  <a:srgbClr val="FFC000"/>
                </a:solidFill>
              </a:rPr>
              <a:t>10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660232" y="4653136"/>
            <a:ext cx="132921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8800" dirty="0" smtClean="0">
                <a:solidFill>
                  <a:srgbClr val="0070C0"/>
                </a:solidFill>
              </a:rPr>
              <a:t>99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99592" y="4005064"/>
            <a:ext cx="75693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8800" dirty="0" smtClean="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39752" y="4365104"/>
            <a:ext cx="190148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8800" dirty="0" smtClean="0">
                <a:solidFill>
                  <a:srgbClr val="00B050"/>
                </a:solidFill>
              </a:rPr>
              <a:t>100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860032" y="5157192"/>
            <a:ext cx="75693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8800" dirty="0" smtClean="0">
                <a:solidFill>
                  <a:srgbClr val="FF0000"/>
                </a:solidFill>
              </a:rPr>
              <a:t>9</a:t>
            </a:r>
            <a:endParaRPr lang="ru-RU" sz="8800" dirty="0">
              <a:solidFill>
                <a:srgbClr val="FF0000"/>
              </a:solidFill>
            </a:endParaRPr>
          </a:p>
        </p:txBody>
      </p:sp>
      <p:pic>
        <p:nvPicPr>
          <p:cNvPr id="12" name="Picture 8" descr="1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11560" y="476672"/>
            <a:ext cx="1728192" cy="2419468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6588224" y="908720"/>
            <a:ext cx="190148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8800" dirty="0" smtClean="0">
                <a:solidFill>
                  <a:srgbClr val="00B050"/>
                </a:solidFill>
              </a:rPr>
              <a:t>121</a:t>
            </a:r>
            <a:endParaRPr lang="ru-RU" sz="8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6264696"/>
          </a:xfrm>
        </p:spPr>
        <p:txBody>
          <a:bodyPr>
            <a:noAutofit/>
          </a:bodyPr>
          <a:lstStyle/>
          <a:p>
            <a:pPr algn="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</a:p>
          <a:p>
            <a:pPr algn="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0, 9, 8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– однозначные числа;</a:t>
            </a:r>
          </a:p>
          <a:p>
            <a:pPr algn="r"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27, 45, 99, 10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– двузначные числа; </a:t>
            </a:r>
          </a:p>
          <a:p>
            <a:pPr algn="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</a:p>
          <a:p>
            <a:pPr algn="r"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100, 121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– трехзначные числа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Program Files\Microsoft Office\MEDIA\CAGCAT10\j018560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197948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Program Files\Microsoft Office\MEDIA\CAGCAT10\j0185604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2636912"/>
            <a:ext cx="1620838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0" descr="BL00130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653136"/>
            <a:ext cx="273630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Задача</a:t>
            </a:r>
            <a:r>
              <a:rPr lang="ru-RU" dirty="0" smtClean="0"/>
              <a:t> </a:t>
            </a:r>
            <a:endParaRPr lang="ru-RU" dirty="0"/>
          </a:p>
        </p:txBody>
      </p:sp>
      <p:grpSp>
        <p:nvGrpSpPr>
          <p:cNvPr id="4" name="Группа 16"/>
          <p:cNvGrpSpPr>
            <a:grpSpLocks noGrp="1"/>
          </p:cNvGrpSpPr>
          <p:nvPr>
            <p:ph idx="1"/>
          </p:nvPr>
        </p:nvGrpSpPr>
        <p:grpSpPr bwMode="auto">
          <a:xfrm>
            <a:off x="251520" y="1988840"/>
            <a:ext cx="8446194" cy="3672408"/>
            <a:chOff x="357158" y="2500306"/>
            <a:chExt cx="8225971" cy="2253595"/>
          </a:xfrm>
        </p:grpSpPr>
        <p:grpSp>
          <p:nvGrpSpPr>
            <p:cNvPr id="10" name="Группа 30"/>
            <p:cNvGrpSpPr>
              <a:grpSpLocks/>
            </p:cNvGrpSpPr>
            <p:nvPr/>
          </p:nvGrpSpPr>
          <p:grpSpPr bwMode="auto">
            <a:xfrm>
              <a:off x="835239" y="2852916"/>
              <a:ext cx="7747890" cy="485264"/>
              <a:chOff x="621102" y="845537"/>
              <a:chExt cx="7676205" cy="433660"/>
            </a:xfrm>
          </p:grpSpPr>
          <p:cxnSp>
            <p:nvCxnSpPr>
              <p:cNvPr id="11" name="Прямая со стрелкой 10"/>
              <p:cNvCxnSpPr>
                <a:endCxn id="14" idx="2"/>
              </p:cNvCxnSpPr>
              <p:nvPr/>
            </p:nvCxnSpPr>
            <p:spPr bwMode="auto">
              <a:xfrm>
                <a:off x="621102" y="845537"/>
                <a:ext cx="4358279" cy="2838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 стрелкой 11"/>
              <p:cNvCxnSpPr/>
              <p:nvPr/>
            </p:nvCxnSpPr>
            <p:spPr bwMode="auto">
              <a:xfrm>
                <a:off x="642882" y="856798"/>
                <a:ext cx="7643894" cy="1419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AutoShape 6"/>
              <p:cNvSpPr>
                <a:spLocks/>
              </p:cNvSpPr>
              <p:nvPr/>
            </p:nvSpPr>
            <p:spPr bwMode="auto">
              <a:xfrm rot="16200000">
                <a:off x="6437706" y="-580405"/>
                <a:ext cx="433054" cy="3286149"/>
              </a:xfrm>
              <a:prstGeom prst="leftBracket">
                <a:avLst>
                  <a:gd name="adj" fmla="val 272722"/>
                </a:avLst>
              </a:prstGeom>
              <a:noFill/>
              <a:ln w="31750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4" name="AutoShape 6"/>
              <p:cNvSpPr>
                <a:spLocks/>
              </p:cNvSpPr>
              <p:nvPr/>
            </p:nvSpPr>
            <p:spPr bwMode="auto">
              <a:xfrm rot="16200000">
                <a:off x="4119379" y="348290"/>
                <a:ext cx="361617" cy="1357323"/>
              </a:xfrm>
              <a:prstGeom prst="leftBracket">
                <a:avLst>
                  <a:gd name="adj" fmla="val 272718"/>
                </a:avLst>
              </a:prstGeom>
              <a:noFill/>
              <a:ln w="31750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cxnSp>
            <p:nvCxnSpPr>
              <p:cNvPr id="17" name="Прямая со стрелкой 16"/>
              <p:cNvCxnSpPr/>
              <p:nvPr/>
            </p:nvCxnSpPr>
            <p:spPr bwMode="auto">
              <a:xfrm>
                <a:off x="642882" y="849704"/>
                <a:ext cx="7643894" cy="1419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Box 51"/>
            <p:cNvSpPr txBox="1">
              <a:spLocks noChangeArrowheads="1"/>
            </p:cNvSpPr>
            <p:nvPr/>
          </p:nvSpPr>
          <p:spPr bwMode="auto">
            <a:xfrm>
              <a:off x="357158" y="4429132"/>
              <a:ext cx="583660" cy="324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ru-RU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51"/>
            <p:cNvSpPr txBox="1">
              <a:spLocks noChangeArrowheads="1"/>
            </p:cNvSpPr>
            <p:nvPr/>
          </p:nvSpPr>
          <p:spPr bwMode="auto">
            <a:xfrm>
              <a:off x="357158" y="3429000"/>
              <a:ext cx="583660" cy="324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ru-RU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51"/>
            <p:cNvSpPr txBox="1">
              <a:spLocks noChangeArrowheads="1"/>
            </p:cNvSpPr>
            <p:nvPr/>
          </p:nvSpPr>
          <p:spPr bwMode="auto">
            <a:xfrm>
              <a:off x="357158" y="2500306"/>
              <a:ext cx="583660" cy="324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ru-RU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2" name="Прямоугольник 31"/>
          <p:cNvSpPr/>
          <p:nvPr/>
        </p:nvSpPr>
        <p:spPr>
          <a:xfrm>
            <a:off x="4283968" y="3284984"/>
            <a:ext cx="7200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10</a:t>
            </a:r>
            <a:endParaRPr lang="ru-RU" sz="40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1763688" y="3356992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/>
              <a:t>43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6660232" y="3212976"/>
            <a:ext cx="7040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24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4499992" y="1196752"/>
            <a:ext cx="4219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?</a:t>
            </a:r>
          </a:p>
        </p:txBody>
      </p:sp>
      <p:sp>
        <p:nvSpPr>
          <p:cNvPr id="41" name="Правая фигурная скобка 40"/>
          <p:cNvSpPr/>
          <p:nvPr/>
        </p:nvSpPr>
        <p:spPr>
          <a:xfrm rot="-5400000">
            <a:off x="4319972" y="-1791580"/>
            <a:ext cx="792088" cy="79208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6" descr="Bee0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982442" flipH="1">
            <a:off x="7600388" y="4048677"/>
            <a:ext cx="1044309" cy="903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5" descr="Bee0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77243">
            <a:off x="5680295" y="3981909"/>
            <a:ext cx="1077174" cy="931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1" descr="Bee0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5085184"/>
            <a:ext cx="1080120" cy="93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3" descr="87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5589240"/>
            <a:ext cx="1054727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AutoShape 6"/>
          <p:cNvSpPr>
            <a:spLocks/>
          </p:cNvSpPr>
          <p:nvPr/>
        </p:nvSpPr>
        <p:spPr bwMode="auto">
          <a:xfrm rot="16200000">
            <a:off x="1883295" y="1437186"/>
            <a:ext cx="790157" cy="3045592"/>
          </a:xfrm>
          <a:prstGeom prst="leftBracket">
            <a:avLst>
              <a:gd name="adj" fmla="val 272722"/>
            </a:avLst>
          </a:prstGeom>
          <a:noFill/>
          <a:ln w="31750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14"/>
          <p:cNvSpPr>
            <a:spLocks noChangeArrowheads="1"/>
          </p:cNvSpPr>
          <p:nvPr/>
        </p:nvSpPr>
        <p:spPr bwMode="auto">
          <a:xfrm>
            <a:off x="6372225" y="188913"/>
            <a:ext cx="2447925" cy="1081087"/>
          </a:xfrm>
          <a:prstGeom prst="cloudCallout">
            <a:avLst>
              <a:gd name="adj1" fmla="val 18157"/>
              <a:gd name="adj2" fmla="val 28412"/>
            </a:avLst>
          </a:prstGeom>
          <a:solidFill>
            <a:schemeClr val="bg1"/>
          </a:solidFill>
          <a:ln w="9525">
            <a:solidFill>
              <a:srgbClr val="99CCFF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/>
          </a:p>
        </p:txBody>
      </p:sp>
      <p:sp>
        <p:nvSpPr>
          <p:cNvPr id="13315" name="AutoShape 13"/>
          <p:cNvSpPr>
            <a:spLocks noChangeArrowheads="1"/>
          </p:cNvSpPr>
          <p:nvPr/>
        </p:nvSpPr>
        <p:spPr bwMode="auto">
          <a:xfrm>
            <a:off x="3924300" y="1268413"/>
            <a:ext cx="1873250" cy="936625"/>
          </a:xfrm>
          <a:prstGeom prst="cloudCallout">
            <a:avLst>
              <a:gd name="adj1" fmla="val 25509"/>
              <a:gd name="adj2" fmla="val 34574"/>
            </a:avLst>
          </a:prstGeom>
          <a:solidFill>
            <a:schemeClr val="bg1"/>
          </a:solidFill>
          <a:ln w="9525">
            <a:solidFill>
              <a:srgbClr val="99CCFF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/>
          </a:p>
        </p:txBody>
      </p:sp>
      <p:sp>
        <p:nvSpPr>
          <p:cNvPr id="13316" name="AutoShape 12"/>
          <p:cNvSpPr>
            <a:spLocks noChangeArrowheads="1"/>
          </p:cNvSpPr>
          <p:nvPr/>
        </p:nvSpPr>
        <p:spPr bwMode="auto">
          <a:xfrm>
            <a:off x="539750" y="476250"/>
            <a:ext cx="2447925" cy="1081088"/>
          </a:xfrm>
          <a:prstGeom prst="cloudCallout">
            <a:avLst>
              <a:gd name="adj1" fmla="val 18157"/>
              <a:gd name="adj2" fmla="val 28412"/>
            </a:avLst>
          </a:prstGeom>
          <a:solidFill>
            <a:schemeClr val="bg1"/>
          </a:solidFill>
          <a:ln w="9525">
            <a:solidFill>
              <a:srgbClr val="99CCFF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/>
          </a:p>
        </p:txBody>
      </p:sp>
      <p:pic>
        <p:nvPicPr>
          <p:cNvPr id="16404" name="Picture 20" descr="j039856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8400" y="2636838"/>
            <a:ext cx="2016125" cy="263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7" descr="30c5bf45d70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t="60089"/>
          <a:stretch>
            <a:fillRect/>
          </a:stretch>
        </p:blipFill>
        <p:spPr bwMode="auto">
          <a:xfrm>
            <a:off x="0" y="5157788"/>
            <a:ext cx="9144000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21371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0222" r="46965"/>
          <a:stretch>
            <a:fillRect/>
          </a:stretch>
        </p:blipFill>
        <p:spPr bwMode="auto">
          <a:xfrm>
            <a:off x="250825" y="4652963"/>
            <a:ext cx="1692275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9" name="Picture 15" descr="2137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965" t="30222"/>
          <a:stretch>
            <a:fillRect/>
          </a:stretch>
        </p:blipFill>
        <p:spPr bwMode="auto">
          <a:xfrm>
            <a:off x="3708400" y="4076700"/>
            <a:ext cx="1727200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0" name="Picture 16" descr="21371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0222" r="46965"/>
          <a:stretch>
            <a:fillRect/>
          </a:stretch>
        </p:blipFill>
        <p:spPr bwMode="auto">
          <a:xfrm>
            <a:off x="3059113" y="3933825"/>
            <a:ext cx="1692275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5" name="Picture 21" descr="2137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965" t="30222"/>
          <a:stretch>
            <a:fillRect/>
          </a:stretch>
        </p:blipFill>
        <p:spPr bwMode="auto">
          <a:xfrm>
            <a:off x="5364163" y="4005263"/>
            <a:ext cx="1655762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 descr="2137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5278" r="68335"/>
          <a:stretch>
            <a:fillRect/>
          </a:stretch>
        </p:blipFill>
        <p:spPr bwMode="auto">
          <a:xfrm>
            <a:off x="3419475" y="4149725"/>
            <a:ext cx="865188" cy="184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11" descr="Bee06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275" y="4149725"/>
            <a:ext cx="649288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9" name="Picture 25" descr="Bee06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877243">
            <a:off x="3203575" y="2708275"/>
            <a:ext cx="647700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7" name="Picture 23" descr="87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738" y="5013325"/>
            <a:ext cx="649287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10" name="Picture 26" descr="Bee06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9982442" flipH="1">
            <a:off x="5867400" y="2924175"/>
            <a:ext cx="647700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11" name="01 -296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01 - винни пух.wav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675688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4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49 -0.00023 L 0.72656 -0.00023 L 0.72656 -0.41828 L 0.04149 -0.41828 L 0.04149 -0.00023 Z " pathEditMode="relative" rAng="0" ptsTypes="FFFFF">
                                      <p:cBhvr>
                                        <p:cTn id="8" dur="3000" spd="-100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" y="-2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300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0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24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3000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2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38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42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2000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4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8" dur="2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5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75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9500"/>
                            </p:stCondLst>
                            <p:childTnLst>
                              <p:par>
                                <p:cTn id="6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0.16927 0.07361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" y="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30500"/>
                            </p:stCondLst>
                            <p:childTnLst>
                              <p:par>
                                <p:cTn id="6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69" dur="1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31500"/>
                            </p:stCondLst>
                            <p:childTnLst>
                              <p:par>
                                <p:cTn id="7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72" dur="1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34500"/>
                            </p:stCondLst>
                            <p:childTnLst>
                              <p:par>
                                <p:cTn id="7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79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11111E-6 C -0.02865 0.12708 0.02552 0.26157 0.12135 0.30046 C 0.21736 0.33958 0.31875 0.26875 0.34809 0.14097 C 0.37708 0.01458 0.32257 -0.12107 0.22708 -0.15995 C 0.13125 -0.19908 0.02916 -0.12708 1.94444E-6 1.11111E-6 Z " pathEditMode="relative" rAng="-4378185" ptsTypes="fffff">
                                      <p:cBhvr>
                                        <p:cTn id="81" dur="2000" spd="-100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" y="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40500"/>
                            </p:stCondLst>
                            <p:childTnLst>
                              <p:par>
                                <p:cTn id="8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43500"/>
                            </p:stCondLst>
                            <p:childTnLst>
                              <p:par>
                                <p:cTn id="8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30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30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46500"/>
                            </p:stCondLst>
                            <p:childTnLst>
                              <p:par>
                                <p:cTn id="93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0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0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51500"/>
                            </p:stCondLst>
                            <p:childTnLst>
                              <p:par>
                                <p:cTn id="98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9" dur="2000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000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2000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53500"/>
                            </p:stCondLst>
                            <p:childTnLst>
                              <p:par>
                                <p:cTn id="10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108" dur="20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1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7325" y="-891480"/>
            <a:ext cx="8777163" cy="7618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/>
            </a:pP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Aft>
                <a:spcPts val="600"/>
              </a:spcAft>
              <a:defRPr/>
            </a:pP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 вариант           2 вариант</a:t>
            </a:r>
          </a:p>
          <a:p>
            <a:pPr marL="342900" indent="-342900">
              <a:spcAft>
                <a:spcPts val="600"/>
              </a:spcAft>
              <a:defRPr/>
            </a:pP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  384 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 374             791 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 790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5000" b="1" dirty="0">
                <a:latin typeface="Times New Roman" pitchFamily="18" charset="0"/>
                <a:cs typeface="Times New Roman" pitchFamily="18" charset="0"/>
              </a:rPr>
              <a:t>508 </a:t>
            </a:r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>
                <a:latin typeface="Times New Roman" pitchFamily="18" charset="0"/>
                <a:cs typeface="Times New Roman" pitchFamily="18" charset="0"/>
              </a:rPr>
              <a:t>518           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5000" b="1" dirty="0">
                <a:latin typeface="Times New Roman" pitchFamily="18" charset="0"/>
                <a:cs typeface="Times New Roman" pitchFamily="18" charset="0"/>
              </a:rPr>
              <a:t>632 </a:t>
            </a:r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>
                <a:latin typeface="Times New Roman" pitchFamily="18" charset="0"/>
                <a:cs typeface="Times New Roman" pitchFamily="18" charset="0"/>
              </a:rPr>
              <a:t>642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	998  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  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996	         800 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 799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lang="ru-RU" sz="5000" b="1" dirty="0">
                <a:latin typeface="Times New Roman" pitchFamily="18" charset="0"/>
                <a:cs typeface="Times New Roman" pitchFamily="18" charset="0"/>
              </a:rPr>
              <a:t>	274 </a:t>
            </a:r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>
                <a:latin typeface="Times New Roman" pitchFamily="18" charset="0"/>
                <a:cs typeface="Times New Roman" pitchFamily="18" charset="0"/>
              </a:rPr>
              <a:t>284 	         499 </a:t>
            </a:r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>
                <a:latin typeface="Times New Roman" pitchFamily="18" charset="0"/>
                <a:cs typeface="Times New Roman" pitchFamily="18" charset="0"/>
              </a:rPr>
              <a:t>500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lang="ru-RU" sz="5000" b="1" dirty="0">
                <a:latin typeface="Times New Roman" pitchFamily="18" charset="0"/>
                <a:cs typeface="Times New Roman" pitchFamily="18" charset="0"/>
              </a:rPr>
              <a:t>	472 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>
                <a:latin typeface="Times New Roman" pitchFamily="18" charset="0"/>
                <a:cs typeface="Times New Roman" pitchFamily="18" charset="0"/>
              </a:rPr>
              <a:t>428    	    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     236 </a:t>
            </a:r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000" b="1" dirty="0">
                <a:latin typeface="Times New Roman" pitchFamily="18" charset="0"/>
                <a:cs typeface="Times New Roman" pitchFamily="18" charset="0"/>
              </a:rPr>
              <a:t>249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</TotalTime>
  <Words>146</Words>
  <Application>Microsoft Office PowerPoint</Application>
  <PresentationFormat>Экран (4:3)</PresentationFormat>
  <Paragraphs>72</Paragraphs>
  <Slides>13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Office</vt:lpstr>
      <vt:lpstr>Document</vt:lpstr>
      <vt:lpstr>Урок математики во 2 классе   «Трехзначные числа»  </vt:lpstr>
      <vt:lpstr>Слайд 2</vt:lpstr>
      <vt:lpstr>«Найди ошибки»</vt:lpstr>
      <vt:lpstr>«Проверяем!»</vt:lpstr>
      <vt:lpstr>Слайд 5</vt:lpstr>
      <vt:lpstr>Слайд 6</vt:lpstr>
      <vt:lpstr>Задача </vt:lpstr>
      <vt:lpstr>Слайд 8</vt:lpstr>
      <vt:lpstr>Слайд 9</vt:lpstr>
      <vt:lpstr>Слайд 10</vt:lpstr>
      <vt:lpstr>Слайд 11</vt:lpstr>
      <vt:lpstr>Поставь себя на лесенку успеха!!!</vt:lpstr>
      <vt:lpstr>Спасибо за работу  ребятам 2 класса!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математики во 2 классе  «Трехзначные числа. Закрепление» УМК «Гармония»</dc:title>
  <dc:creator>Ася</dc:creator>
  <cp:lastModifiedBy>Admin</cp:lastModifiedBy>
  <cp:revision>23</cp:revision>
  <dcterms:created xsi:type="dcterms:W3CDTF">2013-02-26T18:49:04Z</dcterms:created>
  <dcterms:modified xsi:type="dcterms:W3CDTF">2015-09-07T15:58:58Z</dcterms:modified>
</cp:coreProperties>
</file>